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91" r:id="rId8"/>
    <p:sldId id="292" r:id="rId9"/>
    <p:sldId id="262" r:id="rId10"/>
    <p:sldId id="264" r:id="rId11"/>
    <p:sldId id="263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93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6" r:id="rId30"/>
    <p:sldId id="287" r:id="rId31"/>
    <p:sldId id="288" r:id="rId32"/>
    <p:sldId id="289" r:id="rId33"/>
    <p:sldId id="290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2" roundtripDataSignature="AMtx7mh1LkWr2NDjBs9RwEppNGmMQz4b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E82566-5ABE-413F-9737-A5EA1822B2A0}">
  <a:tblStyle styleId="{35E82566-5ABE-413F-9737-A5EA1822B2A0}" styleName="Table_0">
    <a:wholeTbl>
      <a:tcTxStyle b="off" i="off">
        <a:font>
          <a:latin typeface="等线"/>
          <a:ea typeface="等线"/>
          <a:cs typeface="等线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等线"/>
          <a:ea typeface="等线"/>
          <a:cs typeface="等线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等线"/>
          <a:ea typeface="等线"/>
          <a:cs typeface="等线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等线"/>
          <a:ea typeface="等线"/>
          <a:cs typeface="等线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14" autoAdjust="0"/>
  </p:normalViewPr>
  <p:slideViewPr>
    <p:cSldViewPr snapToGrid="0">
      <p:cViewPr varScale="1">
        <p:scale>
          <a:sx n="78" d="100"/>
          <a:sy n="78" d="100"/>
        </p:scale>
        <p:origin x="43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" name="Google Shape;8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1219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8" name="Google Shape;25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Answer: D</a:t>
            </a:r>
            <a:endParaRPr/>
          </a:p>
        </p:txBody>
      </p:sp>
      <p:sp>
        <p:nvSpPr>
          <p:cNvPr id="335" name="Google Shape;335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Answer: D</a:t>
            </a:r>
            <a:endParaRPr/>
          </a:p>
        </p:txBody>
      </p:sp>
      <p:sp>
        <p:nvSpPr>
          <p:cNvPr id="350" name="Google Shape;350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Answer: D</a:t>
            </a:r>
            <a:endParaRPr/>
          </a:p>
        </p:txBody>
      </p:sp>
      <p:sp>
        <p:nvSpPr>
          <p:cNvPr id="366" name="Google Shape;366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3314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7548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页">
  <p:cSld name="标题页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39"/>
          <p:cNvCxnSpPr/>
          <p:nvPr/>
        </p:nvCxnSpPr>
        <p:spPr>
          <a:xfrm>
            <a:off x="609484" y="6385034"/>
            <a:ext cx="1100181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" name="Google Shape;12;p39" descr="行星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3728" y="1040130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39"/>
          <p:cNvGrpSpPr/>
          <p:nvPr/>
        </p:nvGrpSpPr>
        <p:grpSpPr>
          <a:xfrm>
            <a:off x="6928609" y="4635590"/>
            <a:ext cx="735497" cy="790675"/>
            <a:chOff x="7039715" y="4499956"/>
            <a:chExt cx="735497" cy="790675"/>
          </a:xfrm>
        </p:grpSpPr>
        <p:pic>
          <p:nvPicPr>
            <p:cNvPr id="14" name="Google Shape;14;p39" descr="望远镜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39715" y="4616863"/>
              <a:ext cx="673768" cy="6737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" name="Google Shape;15;p39"/>
            <p:cNvCxnSpPr/>
            <p:nvPr/>
          </p:nvCxnSpPr>
          <p:spPr>
            <a:xfrm flipH="1">
              <a:off x="7643399" y="4499956"/>
              <a:ext cx="86710" cy="132006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6;p39"/>
            <p:cNvCxnSpPr/>
            <p:nvPr/>
          </p:nvCxnSpPr>
          <p:spPr>
            <a:xfrm rot="10800000">
              <a:off x="7713525" y="4773278"/>
              <a:ext cx="61687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39"/>
            <p:cNvCxnSpPr/>
            <p:nvPr/>
          </p:nvCxnSpPr>
          <p:spPr>
            <a:xfrm flipH="1">
              <a:off x="7677418" y="4644376"/>
              <a:ext cx="97794" cy="63239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8" name="Google Shape;1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4813" y="1806049"/>
            <a:ext cx="5922067" cy="3620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484" y="455082"/>
            <a:ext cx="1155759" cy="58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游戏时光_标题页">
  <p:cSld name="游戏时光_标题页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4" y="427946"/>
            <a:ext cx="1132234" cy="56611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9"/>
          <p:cNvSpPr/>
          <p:nvPr/>
        </p:nvSpPr>
        <p:spPr>
          <a:xfrm>
            <a:off x="3121573" y="1602389"/>
            <a:ext cx="7094482" cy="3095736"/>
          </a:xfrm>
          <a:prstGeom prst="roundRect">
            <a:avLst>
              <a:gd name="adj" fmla="val 801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49"/>
          <p:cNvSpPr/>
          <p:nvPr/>
        </p:nvSpPr>
        <p:spPr>
          <a:xfrm>
            <a:off x="4213996" y="2488537"/>
            <a:ext cx="4909636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游戏时光</a:t>
            </a:r>
            <a:endParaRPr sz="8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367" y="2628900"/>
            <a:ext cx="3110739" cy="3272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知识冲浪_标题页">
  <p:cSld name="知识冲浪_标题页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4" y="427946"/>
            <a:ext cx="1132234" cy="56611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0"/>
          <p:cNvSpPr/>
          <p:nvPr/>
        </p:nvSpPr>
        <p:spPr>
          <a:xfrm>
            <a:off x="3121573" y="1602389"/>
            <a:ext cx="7094482" cy="3095736"/>
          </a:xfrm>
          <a:prstGeom prst="roundRect">
            <a:avLst>
              <a:gd name="adj" fmla="val 801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0"/>
          <p:cNvSpPr/>
          <p:nvPr/>
        </p:nvSpPr>
        <p:spPr>
          <a:xfrm>
            <a:off x="4213996" y="2488537"/>
            <a:ext cx="4909636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知识冲浪</a:t>
            </a:r>
            <a:endParaRPr sz="8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5498" y="2121395"/>
            <a:ext cx="3287537" cy="3642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编程实战_标题页">
  <p:cSld name="编程实战_标题页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4" y="427946"/>
            <a:ext cx="1132234" cy="56611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1"/>
          <p:cNvSpPr/>
          <p:nvPr/>
        </p:nvSpPr>
        <p:spPr>
          <a:xfrm>
            <a:off x="3121573" y="1602389"/>
            <a:ext cx="7094482" cy="3095736"/>
          </a:xfrm>
          <a:prstGeom prst="roundRect">
            <a:avLst>
              <a:gd name="adj" fmla="val 801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1"/>
          <p:cNvSpPr/>
          <p:nvPr/>
        </p:nvSpPr>
        <p:spPr>
          <a:xfrm>
            <a:off x="4213996" y="2488537"/>
            <a:ext cx="4909636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编程实战</a:t>
            </a:r>
            <a:endParaRPr sz="8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4" y="2951575"/>
            <a:ext cx="3475314" cy="2838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分享时光_标题页">
  <p:cSld name="分享时光_标题页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4" y="427946"/>
            <a:ext cx="1132234" cy="56611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2"/>
          <p:cNvSpPr/>
          <p:nvPr/>
        </p:nvSpPr>
        <p:spPr>
          <a:xfrm>
            <a:off x="3121573" y="1602389"/>
            <a:ext cx="7094482" cy="3095736"/>
          </a:xfrm>
          <a:prstGeom prst="roundRect">
            <a:avLst>
              <a:gd name="adj" fmla="val 801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52"/>
          <p:cNvSpPr/>
          <p:nvPr/>
        </p:nvSpPr>
        <p:spPr>
          <a:xfrm>
            <a:off x="4213996" y="2488537"/>
            <a:ext cx="4909636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分享时光</a:t>
            </a:r>
            <a:endParaRPr sz="8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7615" y="2714625"/>
            <a:ext cx="2986641" cy="285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小试身手_标题页">
  <p:cSld name="小试身手_标题页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4" y="427946"/>
            <a:ext cx="1132234" cy="56611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3"/>
          <p:cNvSpPr/>
          <p:nvPr/>
        </p:nvSpPr>
        <p:spPr>
          <a:xfrm>
            <a:off x="3121573" y="1602389"/>
            <a:ext cx="7094482" cy="3095736"/>
          </a:xfrm>
          <a:prstGeom prst="roundRect">
            <a:avLst>
              <a:gd name="adj" fmla="val 801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3"/>
          <p:cNvSpPr/>
          <p:nvPr/>
        </p:nvSpPr>
        <p:spPr>
          <a:xfrm>
            <a:off x="4213996" y="2488537"/>
            <a:ext cx="4909636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小试身手</a:t>
            </a:r>
            <a:endParaRPr sz="8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6205" y="2785881"/>
            <a:ext cx="4130946" cy="2995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结束页">
  <p:cSld name="结束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54"/>
          <p:cNvGrpSpPr/>
          <p:nvPr/>
        </p:nvGrpSpPr>
        <p:grpSpPr>
          <a:xfrm>
            <a:off x="2218570" y="1167362"/>
            <a:ext cx="7754860" cy="4523276"/>
            <a:chOff x="1464735" y="1199098"/>
            <a:chExt cx="7754860" cy="4523276"/>
          </a:xfrm>
        </p:grpSpPr>
        <p:pic>
          <p:nvPicPr>
            <p:cNvPr id="74" name="Google Shape;74;p5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464735" y="1199098"/>
              <a:ext cx="3127938" cy="2852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54"/>
            <p:cNvSpPr/>
            <p:nvPr/>
          </p:nvSpPr>
          <p:spPr>
            <a:xfrm>
              <a:off x="4173188" y="3122422"/>
              <a:ext cx="544010" cy="544010"/>
            </a:xfrm>
            <a:prstGeom prst="ellipse">
              <a:avLst/>
            </a:prstGeom>
            <a:solidFill>
              <a:srgbClr val="5867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4"/>
            <p:cNvSpPr/>
            <p:nvPr/>
          </p:nvSpPr>
          <p:spPr>
            <a:xfrm>
              <a:off x="1497028" y="3317323"/>
              <a:ext cx="7722567" cy="2405051"/>
            </a:xfrm>
            <a:prstGeom prst="roundRect">
              <a:avLst>
                <a:gd name="adj" fmla="val 13691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4"/>
            <p:cNvSpPr/>
            <p:nvPr/>
          </p:nvSpPr>
          <p:spPr>
            <a:xfrm>
              <a:off x="2303628" y="3965850"/>
              <a:ext cx="6266459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lang="en-US" sz="6600" b="1" i="0" u="none" strike="noStrike" cap="non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去探索，去创造</a:t>
              </a:r>
              <a:endParaRPr sz="19900" b="1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8" name="Google Shape;7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484" y="427946"/>
            <a:ext cx="1132234" cy="566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>
  <p:cSld name="空白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知识回顾_内容页">
  <p:cSld name="知识回顾_内容页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/>
          <p:nvPr/>
        </p:nvSpPr>
        <p:spPr>
          <a:xfrm>
            <a:off x="449318" y="386189"/>
            <a:ext cx="11293365" cy="6085622"/>
          </a:xfrm>
          <a:prstGeom prst="roundRect">
            <a:avLst>
              <a:gd name="adj" fmla="val 67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088" y="5304017"/>
            <a:ext cx="1016209" cy="139995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知识冲浪_内容页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3"/>
          <p:cNvSpPr/>
          <p:nvPr/>
        </p:nvSpPr>
        <p:spPr>
          <a:xfrm>
            <a:off x="449318" y="386189"/>
            <a:ext cx="11293365" cy="6085622"/>
          </a:xfrm>
          <a:prstGeom prst="roundRect">
            <a:avLst>
              <a:gd name="adj" fmla="val 67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44432" y="5092903"/>
            <a:ext cx="1481556" cy="164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通用内容页">
  <p:cSld name="通用内容页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/>
          <p:nvPr/>
        </p:nvSpPr>
        <p:spPr>
          <a:xfrm>
            <a:off x="449318" y="386189"/>
            <a:ext cx="11293365" cy="6085622"/>
          </a:xfrm>
          <a:prstGeom prst="roundRect">
            <a:avLst>
              <a:gd name="adj" fmla="val 67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44"/>
          <p:cNvPicPr preferRelativeResize="0"/>
          <p:nvPr/>
        </p:nvPicPr>
        <p:blipFill rotWithShape="1">
          <a:blip r:embed="rId2">
            <a:alphaModFix/>
          </a:blip>
          <a:srcRect t="37501" b="34831"/>
          <a:stretch/>
        </p:blipFill>
        <p:spPr>
          <a:xfrm>
            <a:off x="4071518" y="6472518"/>
            <a:ext cx="4048965" cy="376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编程实战_内容页">
  <p:cSld name="编程实战_内容页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5"/>
          <p:cNvSpPr/>
          <p:nvPr/>
        </p:nvSpPr>
        <p:spPr>
          <a:xfrm>
            <a:off x="449318" y="386189"/>
            <a:ext cx="11293365" cy="6085622"/>
          </a:xfrm>
          <a:prstGeom prst="roundRect">
            <a:avLst>
              <a:gd name="adj" fmla="val 67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32951" y="5181600"/>
            <a:ext cx="1787881" cy="14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小试身手_内容页">
  <p:cSld name="小试身手_内容页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7"/>
          <p:cNvSpPr/>
          <p:nvPr/>
        </p:nvSpPr>
        <p:spPr>
          <a:xfrm>
            <a:off x="449318" y="386189"/>
            <a:ext cx="11293365" cy="6085622"/>
          </a:xfrm>
          <a:prstGeom prst="roundRect">
            <a:avLst>
              <a:gd name="adj" fmla="val 67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46257" y="5095673"/>
            <a:ext cx="2244558" cy="162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游戏时光_内容页">
  <p:cSld name="游戏时光_内容页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2"/>
          <p:cNvSpPr/>
          <p:nvPr/>
        </p:nvSpPr>
        <p:spPr>
          <a:xfrm>
            <a:off x="449318" y="386189"/>
            <a:ext cx="11293365" cy="6085622"/>
          </a:xfrm>
          <a:prstGeom prst="roundRect">
            <a:avLst>
              <a:gd name="adj" fmla="val 67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3913" y="4770120"/>
            <a:ext cx="1785207" cy="1878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知识回顾_标题页">
  <p:cSld name="知识回顾_标题页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4" y="427946"/>
            <a:ext cx="1132234" cy="56611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8"/>
          <p:cNvSpPr/>
          <p:nvPr/>
        </p:nvSpPr>
        <p:spPr>
          <a:xfrm>
            <a:off x="3121573" y="1602389"/>
            <a:ext cx="7094482" cy="3095736"/>
          </a:xfrm>
          <a:prstGeom prst="roundRect">
            <a:avLst>
              <a:gd name="adj" fmla="val 801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chemeClr val="dk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8"/>
          <p:cNvSpPr/>
          <p:nvPr/>
        </p:nvSpPr>
        <p:spPr>
          <a:xfrm>
            <a:off x="4213996" y="2488537"/>
            <a:ext cx="4909636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知识回顾</a:t>
            </a:r>
            <a:endParaRPr sz="8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1088" y="2339975"/>
            <a:ext cx="2599696" cy="3581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6969973" y="2259438"/>
            <a:ext cx="4866076" cy="23082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Walk in Place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 </a:t>
            </a:r>
            <a:r>
              <a:rPr lang="en-US" sz="4800" b="1" dirty="0">
                <a:solidFill>
                  <a:schemeClr val="lt1"/>
                </a:solidFill>
              </a:rPr>
              <a:t>4</a:t>
            </a:r>
            <a:endParaRPr sz="4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/>
          <p:nvPr/>
        </p:nvSpPr>
        <p:spPr>
          <a:xfrm>
            <a:off x="975528" y="-227299"/>
            <a:ext cx="9465428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Step 2: </a:t>
            </a:r>
            <a:r>
              <a:rPr lang="en-US" sz="24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Notice, when in the Costumes interface, the	</a:t>
            </a:r>
            <a:r>
              <a:rPr lang="en-US" sz="2400" dirty="0">
                <a:solidFill>
                  <a:srgbClr val="525252"/>
                </a:solidFill>
              </a:rPr>
              <a:t>               button will become an		  button. You can exit the Costume interface and return to the Programming interface by clicking the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		button.</a:t>
            </a:r>
            <a:endParaRPr sz="2400" b="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9"/>
          <p:cNvPicPr preferRelativeResize="0"/>
          <p:nvPr/>
        </p:nvPicPr>
        <p:blipFill rotWithShape="1">
          <a:blip r:embed="rId3">
            <a:alphaModFix/>
          </a:blip>
          <a:srcRect t="51897" r="59722"/>
          <a:stretch/>
        </p:blipFill>
        <p:spPr>
          <a:xfrm>
            <a:off x="3669211" y="2685526"/>
            <a:ext cx="4536058" cy="3531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1.png">
            <a:extLst>
              <a:ext uri="{FF2B5EF4-FFF2-40B4-BE49-F238E27FC236}">
                <a16:creationId xmlns:a16="http://schemas.microsoft.com/office/drawing/2014/main" id="{11263444-DB73-46EF-BEF7-D824E61C0371}"/>
              </a:ext>
            </a:extLst>
          </p:cNvPr>
          <p:cNvPicPr/>
          <p:nvPr/>
        </p:nvPicPr>
        <p:blipFill>
          <a:blip r:embed="rId4"/>
          <a:srcRect t="26190"/>
          <a:stretch>
            <a:fillRect/>
          </a:stretch>
        </p:blipFill>
        <p:spPr>
          <a:xfrm>
            <a:off x="8205269" y="491246"/>
            <a:ext cx="1839065" cy="467303"/>
          </a:xfrm>
          <a:prstGeom prst="rect">
            <a:avLst/>
          </a:prstGeom>
          <a:ln/>
        </p:spPr>
      </p:pic>
      <p:pic>
        <p:nvPicPr>
          <p:cNvPr id="5" name="image5.png">
            <a:extLst>
              <a:ext uri="{FF2B5EF4-FFF2-40B4-BE49-F238E27FC236}">
                <a16:creationId xmlns:a16="http://schemas.microsoft.com/office/drawing/2014/main" id="{3110E46B-83D8-4CB9-9563-F83AE8E293BF}"/>
              </a:ext>
            </a:extLst>
          </p:cNvPr>
          <p:cNvPicPr/>
          <p:nvPr/>
        </p:nvPicPr>
        <p:blipFill>
          <a:blip r:embed="rId5"/>
          <a:srcRect t="10227" b="10227"/>
          <a:stretch>
            <a:fillRect/>
          </a:stretch>
        </p:blipFill>
        <p:spPr>
          <a:xfrm>
            <a:off x="4055817" y="963426"/>
            <a:ext cx="1669732" cy="502629"/>
          </a:xfrm>
          <a:prstGeom prst="rect">
            <a:avLst/>
          </a:prstGeom>
          <a:ln/>
        </p:spPr>
      </p:pic>
      <p:pic>
        <p:nvPicPr>
          <p:cNvPr id="6" name="image5.png">
            <a:extLst>
              <a:ext uri="{FF2B5EF4-FFF2-40B4-BE49-F238E27FC236}">
                <a16:creationId xmlns:a16="http://schemas.microsoft.com/office/drawing/2014/main" id="{E0E18A80-BC58-472B-8275-001823B7A169}"/>
              </a:ext>
            </a:extLst>
          </p:cNvPr>
          <p:cNvPicPr/>
          <p:nvPr/>
        </p:nvPicPr>
        <p:blipFill>
          <a:blip r:embed="rId5"/>
          <a:srcRect t="10227" b="10227"/>
          <a:stretch>
            <a:fillRect/>
          </a:stretch>
        </p:blipFill>
        <p:spPr>
          <a:xfrm>
            <a:off x="1085188" y="2022827"/>
            <a:ext cx="1669732" cy="502629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/>
          <p:nvPr/>
        </p:nvSpPr>
        <p:spPr>
          <a:xfrm>
            <a:off x="876000" y="379275"/>
            <a:ext cx="104400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Step 3: </a:t>
            </a:r>
            <a:r>
              <a:rPr lang="en-US" sz="24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The costumes appear on the left column of the costume editing area. Each costume has a unique name. Click on each costume to see the sprite change in the Stage Area.</a:t>
            </a:r>
            <a:endParaRPr sz="1800" b="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image33.png">
            <a:extLst>
              <a:ext uri="{FF2B5EF4-FFF2-40B4-BE49-F238E27FC236}">
                <a16:creationId xmlns:a16="http://schemas.microsoft.com/office/drawing/2014/main" id="{BF2F1323-64EE-4197-A1DF-5403F16E5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26" y="2769766"/>
            <a:ext cx="4251374" cy="326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35.png">
            <a:extLst>
              <a:ext uri="{FF2B5EF4-FFF2-40B4-BE49-F238E27FC236}">
                <a16:creationId xmlns:a16="http://schemas.microsoft.com/office/drawing/2014/main" id="{133C87BE-D73F-436F-BD67-3BA30EB46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2" y="2769766"/>
            <a:ext cx="4172156" cy="318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40;p8">
            <a:extLst>
              <a:ext uri="{FF2B5EF4-FFF2-40B4-BE49-F238E27FC236}">
                <a16:creationId xmlns:a16="http://schemas.microsoft.com/office/drawing/2014/main" id="{1728E049-016C-43C5-BD3A-1DA885DC6CFB}"/>
              </a:ext>
            </a:extLst>
          </p:cNvPr>
          <p:cNvSpPr/>
          <p:nvPr/>
        </p:nvSpPr>
        <p:spPr>
          <a:xfrm>
            <a:off x="1725134" y="2096716"/>
            <a:ext cx="404261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costume1</a:t>
            </a:r>
            <a:endParaRPr sz="1800" b="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40;p8">
            <a:extLst>
              <a:ext uri="{FF2B5EF4-FFF2-40B4-BE49-F238E27FC236}">
                <a16:creationId xmlns:a16="http://schemas.microsoft.com/office/drawing/2014/main" id="{F26C82DC-ADE0-4ED5-855E-205BEBA62D3D}"/>
              </a:ext>
            </a:extLst>
          </p:cNvPr>
          <p:cNvSpPr/>
          <p:nvPr/>
        </p:nvSpPr>
        <p:spPr>
          <a:xfrm>
            <a:off x="6096000" y="2096716"/>
            <a:ext cx="404261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costume2</a:t>
            </a:r>
            <a:endParaRPr sz="1800" b="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"/>
          <p:cNvSpPr/>
          <p:nvPr/>
        </p:nvSpPr>
        <p:spPr>
          <a:xfrm>
            <a:off x="4008328" y="1741118"/>
            <a:ext cx="5774500" cy="268057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 sz="6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183" y="2104374"/>
            <a:ext cx="3521078" cy="352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696" y="275706"/>
            <a:ext cx="1283600" cy="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 txBox="1"/>
          <p:nvPr/>
        </p:nvSpPr>
        <p:spPr>
          <a:xfrm>
            <a:off x="2926011" y="2459525"/>
            <a:ext cx="6339978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2EBCFF"/>
                </a:solidFill>
                <a:latin typeface="Arial"/>
                <a:ea typeface="Arial"/>
                <a:cs typeface="Arial"/>
                <a:sym typeface="Arial"/>
              </a:rPr>
              <a:t>Switch </a:t>
            </a:r>
            <a:r>
              <a:rPr lang="en-US" sz="6000" b="1" dirty="0">
                <a:solidFill>
                  <a:srgbClr val="2EBCFF"/>
                </a:solidFill>
              </a:rPr>
              <a:t>C</a:t>
            </a:r>
            <a:r>
              <a:rPr lang="en-US" sz="6000" b="1" i="0" u="none" strike="noStrike" cap="none" dirty="0">
                <a:solidFill>
                  <a:srgbClr val="2EBCFF"/>
                </a:solidFill>
                <a:latin typeface="Arial"/>
                <a:ea typeface="Arial"/>
                <a:cs typeface="Arial"/>
                <a:sym typeface="Arial"/>
              </a:rPr>
              <a:t>ostumes</a:t>
            </a:r>
            <a:endParaRPr sz="4400" b="0" i="0" u="none" strike="noStrike" cap="none" dirty="0">
              <a:solidFill>
                <a:srgbClr val="2EBC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/>
          <p:nvPr/>
        </p:nvSpPr>
        <p:spPr>
          <a:xfrm>
            <a:off x="780392" y="813450"/>
            <a:ext cx="739840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2EBCFF"/>
                </a:solidFill>
                <a:latin typeface="Arial"/>
                <a:ea typeface="Arial"/>
                <a:cs typeface="Arial"/>
                <a:sym typeface="Arial"/>
              </a:rPr>
              <a:t>Programming knowledge</a:t>
            </a:r>
            <a:endParaRPr sz="2400" b="0" i="0" u="none" strike="noStrike" cap="none">
              <a:solidFill>
                <a:srgbClr val="2EB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8" name="Google Shape;168;p14"/>
          <p:cNvGraphicFramePr/>
          <p:nvPr/>
        </p:nvGraphicFramePr>
        <p:xfrm>
          <a:off x="1111688" y="1833921"/>
          <a:ext cx="9968600" cy="3190150"/>
        </p:xfrm>
        <a:graphic>
          <a:graphicData uri="http://schemas.openxmlformats.org/drawingml/2006/table">
            <a:tbl>
              <a:tblPr firstRow="1" firstCol="1" bandRow="1">
                <a:noFill/>
                <a:tableStyleId>{35E82566-5ABE-413F-9737-A5EA1822B2A0}</a:tableStyleId>
              </a:tblPr>
              <a:tblGrid>
                <a:gridCol w="124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1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Block area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B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Block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B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Function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B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Example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B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8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52525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8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9" name="Google Shape;169;p14"/>
          <p:cNvSpPr txBox="1"/>
          <p:nvPr/>
        </p:nvSpPr>
        <p:spPr>
          <a:xfrm>
            <a:off x="5011462" y="3190116"/>
            <a:ext cx="3392128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When a sprite has multiple costumes, switch the sprite costume to the next costume</a:t>
            </a:r>
            <a:endParaRPr sz="1800" b="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6990" y="3352676"/>
            <a:ext cx="842645" cy="86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5730" y="3264139"/>
            <a:ext cx="1713865" cy="79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45743" y="3264139"/>
            <a:ext cx="2573655" cy="11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/>
          <p:nvPr/>
        </p:nvSpPr>
        <p:spPr>
          <a:xfrm>
            <a:off x="509846" y="498309"/>
            <a:ext cx="11172307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r>
              <a:rPr lang="en-US" sz="21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: Open the </a:t>
            </a:r>
            <a:r>
              <a:rPr lang="en-US" sz="2100" b="0" i="0" u="none" strike="noStrike" cap="none" dirty="0" err="1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mBlock</a:t>
            </a:r>
            <a:r>
              <a:rPr lang="en-US" sz="21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 software. Create a new file and click the </a:t>
            </a:r>
            <a:r>
              <a:rPr lang="en-US" sz="21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Sprites</a:t>
            </a:r>
            <a:r>
              <a:rPr lang="en-US" sz="210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 tab in the Stage 	Area to ensure that we are programming the Panda sprite.</a:t>
            </a:r>
            <a:endParaRPr sz="2100" b="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3055" y="1964055"/>
            <a:ext cx="5401310" cy="3183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9370" y="2118995"/>
            <a:ext cx="3461385" cy="2392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15"/>
          <p:cNvCxnSpPr/>
          <p:nvPr/>
        </p:nvCxnSpPr>
        <p:spPr>
          <a:xfrm>
            <a:off x="4451985" y="3230245"/>
            <a:ext cx="63373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/>
          <p:nvPr/>
        </p:nvSpPr>
        <p:spPr>
          <a:xfrm>
            <a:off x="876000" y="468730"/>
            <a:ext cx="104400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>
              <a:lnSpc>
                <a:spcPct val="150000"/>
              </a:lnSpc>
              <a:buSzPts val="2100"/>
            </a:pPr>
            <a:r>
              <a:rPr lang="en-US" sz="21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Step 2: </a:t>
            </a:r>
            <a:r>
              <a:rPr lang="en-US" sz="2100" dirty="0">
                <a:solidFill>
                  <a:srgbClr val="525252"/>
                </a:solidFill>
              </a:rPr>
              <a:t>Find and select  	 from the Block Area. Click and drag the 		block to the Script Area and then release it. </a:t>
            </a:r>
            <a:endParaRPr sz="2100" b="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7340" y="443371"/>
            <a:ext cx="6096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4335" y="474035"/>
            <a:ext cx="1891665" cy="54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0;p17">
            <a:extLst>
              <a:ext uri="{FF2B5EF4-FFF2-40B4-BE49-F238E27FC236}">
                <a16:creationId xmlns:a16="http://schemas.microsoft.com/office/drawing/2014/main" id="{1C5B3B90-EAE0-4BD2-ACE3-5AE17550390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25740" y="2105290"/>
            <a:ext cx="2231714" cy="668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96;p17">
            <a:extLst>
              <a:ext uri="{FF2B5EF4-FFF2-40B4-BE49-F238E27FC236}">
                <a16:creationId xmlns:a16="http://schemas.microsoft.com/office/drawing/2014/main" id="{E8434C6D-5196-4CB2-B54B-185437D3E954}"/>
              </a:ext>
            </a:extLst>
          </p:cNvPr>
          <p:cNvSpPr/>
          <p:nvPr/>
        </p:nvSpPr>
        <p:spPr>
          <a:xfrm>
            <a:off x="876000" y="1555878"/>
            <a:ext cx="104400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>
              <a:lnSpc>
                <a:spcPct val="150000"/>
              </a:lnSpc>
              <a:buSzPts val="2100"/>
            </a:pPr>
            <a:r>
              <a:rPr lang="en-US" sz="21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r>
              <a:rPr lang="en-US" sz="2100" b="1" dirty="0">
                <a:solidFill>
                  <a:srgbClr val="525252"/>
                </a:solidFill>
              </a:rPr>
              <a:t>3: </a:t>
            </a:r>
            <a:r>
              <a:rPr lang="en-US" sz="2100" dirty="0">
                <a:solidFill>
                  <a:srgbClr val="525252"/>
                </a:solidFill>
              </a:rPr>
              <a:t>Find and select           from the Block Area. Click and drag the  </a:t>
            </a:r>
          </a:p>
          <a:p>
            <a:pPr lvl="0">
              <a:lnSpc>
                <a:spcPct val="150000"/>
              </a:lnSpc>
              <a:buSzPts val="2100"/>
            </a:pPr>
            <a:r>
              <a:rPr lang="en-US" sz="2100" dirty="0">
                <a:solidFill>
                  <a:srgbClr val="525252"/>
                </a:solidFill>
              </a:rPr>
              <a:t>	block to the Script Area and attach it beneath the			 block. </a:t>
            </a:r>
            <a:endParaRPr sz="1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97;p17">
            <a:extLst>
              <a:ext uri="{FF2B5EF4-FFF2-40B4-BE49-F238E27FC236}">
                <a16:creationId xmlns:a16="http://schemas.microsoft.com/office/drawing/2014/main" id="{C2929EBF-0139-4F85-AF93-E02AE3E9BC12}"/>
              </a:ext>
            </a:extLst>
          </p:cNvPr>
          <p:cNvSpPr/>
          <p:nvPr/>
        </p:nvSpPr>
        <p:spPr>
          <a:xfrm>
            <a:off x="876000" y="2672859"/>
            <a:ext cx="8805029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Step 4</a:t>
            </a:r>
            <a:r>
              <a:rPr lang="en-US" sz="21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: Press the space key several times to run the program and 	observe Panda switching costumes.</a:t>
            </a:r>
            <a:endParaRPr sz="2100" b="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98;p17">
            <a:extLst>
              <a:ext uri="{FF2B5EF4-FFF2-40B4-BE49-F238E27FC236}">
                <a16:creationId xmlns:a16="http://schemas.microsoft.com/office/drawing/2014/main" id="{95D6DC2B-9292-4EE2-9859-2AD3213857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6279" y="1581813"/>
            <a:ext cx="5969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99;p17">
            <a:extLst>
              <a:ext uri="{FF2B5EF4-FFF2-40B4-BE49-F238E27FC236}">
                <a16:creationId xmlns:a16="http://schemas.microsoft.com/office/drawing/2014/main" id="{BC6D7839-96CC-4414-9017-171DC44C18A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28804" y="1583685"/>
            <a:ext cx="12573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/>
          <p:nvPr/>
        </p:nvSpPr>
        <p:spPr>
          <a:xfrm>
            <a:off x="2926011" y="2921169"/>
            <a:ext cx="633997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2EBCFF"/>
                </a:solidFill>
                <a:latin typeface="Arial"/>
                <a:ea typeface="Arial"/>
                <a:cs typeface="Arial"/>
                <a:sym typeface="Arial"/>
              </a:rPr>
              <a:t>Loop</a:t>
            </a:r>
            <a:endParaRPr sz="4400" b="0" i="0" u="none" strike="noStrike" cap="none">
              <a:solidFill>
                <a:srgbClr val="2EBC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/>
        </p:nvSpPr>
        <p:spPr>
          <a:xfrm>
            <a:off x="1213930" y="2198269"/>
            <a:ext cx="524321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"Loop"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In the computer, a repeated execution is called a loop.</a:t>
            </a:r>
            <a:endParaRPr sz="2800" b="0" i="0" u="none" strike="noStrike" cap="none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1510" y="2059305"/>
            <a:ext cx="397510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/>
          <p:nvPr/>
        </p:nvSpPr>
        <p:spPr>
          <a:xfrm>
            <a:off x="6830060" y="2978150"/>
            <a:ext cx="2845435" cy="1876425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/>
          <p:nvPr/>
        </p:nvSpPr>
        <p:spPr>
          <a:xfrm>
            <a:off x="899858" y="535184"/>
            <a:ext cx="64788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2EBCFF"/>
                </a:solidFill>
                <a:latin typeface="Arial"/>
                <a:ea typeface="Arial"/>
                <a:cs typeface="Arial"/>
                <a:sym typeface="Arial"/>
              </a:rPr>
              <a:t>Programming Knowledge</a:t>
            </a:r>
            <a:endParaRPr sz="2400" b="0" i="0" u="none" strike="noStrike" cap="none" dirty="0">
              <a:solidFill>
                <a:srgbClr val="2EB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1" name="Google Shape;221;p20"/>
          <p:cNvGraphicFramePr/>
          <p:nvPr>
            <p:extLst>
              <p:ext uri="{D42A27DB-BD31-4B8C-83A1-F6EECF244321}">
                <p14:modId xmlns:p14="http://schemas.microsoft.com/office/powerpoint/2010/main" val="3720925036"/>
              </p:ext>
            </p:extLst>
          </p:nvPr>
        </p:nvGraphicFramePr>
        <p:xfrm>
          <a:off x="1111688" y="1270257"/>
          <a:ext cx="9968600" cy="4732350"/>
        </p:xfrm>
        <a:graphic>
          <a:graphicData uri="http://schemas.openxmlformats.org/drawingml/2006/table">
            <a:tbl>
              <a:tblPr firstRow="1" firstCol="1" bandRow="1">
                <a:noFill/>
                <a:tableStyleId>{35E82566-5ABE-413F-9737-A5EA1822B2A0}</a:tableStyleId>
              </a:tblPr>
              <a:tblGrid>
                <a:gridCol w="124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1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Block area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B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Block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B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Function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B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Example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B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8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52525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8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87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8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 dirty="0">
                        <a:solidFill>
                          <a:srgbClr val="52525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2" name="Google Shape;222;p20"/>
          <p:cNvSpPr txBox="1"/>
          <p:nvPr/>
        </p:nvSpPr>
        <p:spPr>
          <a:xfrm>
            <a:off x="5241518" y="2297598"/>
            <a:ext cx="339625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Continuously repeat the blocks nested inside.</a:t>
            </a:r>
            <a:endParaRPr sz="1800" b="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5241518" y="4434191"/>
            <a:ext cx="339625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Repeat the nested blocks 10 times and then stop.</a:t>
            </a:r>
            <a:endParaRPr sz="1800" b="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8085" y="3571875"/>
            <a:ext cx="757555" cy="74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98978" y="2416810"/>
            <a:ext cx="1936115" cy="133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82468" y="4289032"/>
            <a:ext cx="1952625" cy="141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44384" y="2994302"/>
            <a:ext cx="2654342" cy="185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/>
          <p:nvPr/>
        </p:nvSpPr>
        <p:spPr>
          <a:xfrm>
            <a:off x="4008328" y="1741118"/>
            <a:ext cx="5774500" cy="268057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6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183" y="2104374"/>
            <a:ext cx="3521078" cy="352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696" y="275706"/>
            <a:ext cx="1283600" cy="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/>
          <p:nvPr/>
        </p:nvSpPr>
        <p:spPr>
          <a:xfrm>
            <a:off x="653143" y="373935"/>
            <a:ext cx="11103428" cy="594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>
              <a:lnSpc>
                <a:spcPct val="200000"/>
              </a:lnSpc>
              <a:buSzPts val="1900"/>
            </a:pPr>
            <a:r>
              <a:rPr lang="en-US" sz="19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Step 1: </a:t>
            </a:r>
            <a:r>
              <a:rPr lang="en-US" sz="1900" dirty="0">
                <a:solidFill>
                  <a:srgbClr val="525252"/>
                </a:solidFill>
              </a:rPr>
              <a:t>Open the </a:t>
            </a:r>
            <a:r>
              <a:rPr lang="en-US" sz="1900" dirty="0" err="1">
                <a:solidFill>
                  <a:srgbClr val="525252"/>
                </a:solidFill>
              </a:rPr>
              <a:t>mBlock</a:t>
            </a:r>
            <a:r>
              <a:rPr lang="en-US" sz="1900" dirty="0">
                <a:solidFill>
                  <a:srgbClr val="525252"/>
                </a:solidFill>
              </a:rPr>
              <a:t> software. Create a new file and click the Sprites tab in the Stage Area to 	ensure that we are programming the Panda sprite.</a:t>
            </a:r>
          </a:p>
          <a:p>
            <a:pPr lvl="0">
              <a:lnSpc>
                <a:spcPct val="200000"/>
              </a:lnSpc>
              <a:buSzPts val="1900"/>
            </a:pPr>
            <a:r>
              <a:rPr lang="en-US" sz="1900" b="1" dirty="0">
                <a:solidFill>
                  <a:srgbClr val="525252"/>
                </a:solidFill>
              </a:rPr>
              <a:t>Step 2: </a:t>
            </a:r>
            <a:r>
              <a:rPr lang="en-US" sz="1900" dirty="0">
                <a:solidFill>
                  <a:srgbClr val="525252"/>
                </a:solidFill>
              </a:rPr>
              <a:t>Find and select the appropriate blocks from the Block Area to create the following program.</a:t>
            </a:r>
          </a:p>
          <a:p>
            <a:pPr lvl="0">
              <a:lnSpc>
                <a:spcPct val="200000"/>
              </a:lnSpc>
              <a:buSzPts val="1900"/>
            </a:pPr>
            <a:endParaRPr lang="en-US" sz="190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200000"/>
              </a:lnSpc>
              <a:buSzPts val="1900"/>
            </a:pPr>
            <a:endParaRPr lang="en-US" sz="1900" dirty="0">
              <a:solidFill>
                <a:srgbClr val="525252"/>
              </a:solidFill>
            </a:endParaRPr>
          </a:p>
          <a:p>
            <a:pPr lvl="0">
              <a:lnSpc>
                <a:spcPct val="200000"/>
              </a:lnSpc>
              <a:buSzPts val="1900"/>
            </a:pPr>
            <a:endParaRPr lang="en-US" sz="1900" dirty="0">
              <a:solidFill>
                <a:srgbClr val="525252"/>
              </a:solidFill>
            </a:endParaRPr>
          </a:p>
          <a:p>
            <a:pPr lvl="0">
              <a:lnSpc>
                <a:spcPct val="200000"/>
              </a:lnSpc>
              <a:buSzPts val="1900"/>
            </a:pPr>
            <a:endParaRPr lang="en-US" sz="1900" dirty="0">
              <a:solidFill>
                <a:srgbClr val="525252"/>
              </a:solidFill>
            </a:endParaRPr>
          </a:p>
          <a:p>
            <a:pPr lvl="0">
              <a:lnSpc>
                <a:spcPct val="200000"/>
              </a:lnSpc>
              <a:buSzPts val="1900"/>
            </a:pPr>
            <a:endParaRPr lang="en-US" sz="190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200000"/>
              </a:lnSpc>
              <a:buSzPts val="1900"/>
            </a:pPr>
            <a:endParaRPr lang="en-US" sz="1900" dirty="0">
              <a:solidFill>
                <a:srgbClr val="525252"/>
              </a:solidFill>
            </a:endParaRPr>
          </a:p>
          <a:p>
            <a:pPr lvl="0">
              <a:lnSpc>
                <a:spcPct val="200000"/>
              </a:lnSpc>
              <a:buSzPts val="1900"/>
            </a:pPr>
            <a:r>
              <a:rPr lang="en-US" sz="19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Step 3: </a:t>
            </a:r>
            <a:r>
              <a:rPr lang="en-US" sz="190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Press the space key to run the program and observ</a:t>
            </a:r>
            <a:r>
              <a:rPr lang="en-US" sz="1900" dirty="0">
                <a:solidFill>
                  <a:srgbClr val="525252"/>
                </a:solidFill>
              </a:rPr>
              <a:t>e Panda switching costumes.</a:t>
            </a:r>
            <a:r>
              <a:rPr lang="en-US" sz="190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90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14.png">
            <a:extLst>
              <a:ext uri="{FF2B5EF4-FFF2-40B4-BE49-F238E27FC236}">
                <a16:creationId xmlns:a16="http://schemas.microsoft.com/office/drawing/2014/main" id="{2E181809-AEDB-45F6-A2FD-582801329FD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429210" y="2736167"/>
            <a:ext cx="3333580" cy="2374424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/>
          <p:nvPr/>
        </p:nvSpPr>
        <p:spPr>
          <a:xfrm>
            <a:off x="653143" y="958710"/>
            <a:ext cx="11103428" cy="477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>
              <a:lnSpc>
                <a:spcPct val="200000"/>
              </a:lnSpc>
              <a:buSzPts val="1900"/>
            </a:pPr>
            <a:r>
              <a:rPr lang="en-US" sz="19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Step 4: </a:t>
            </a:r>
            <a:r>
              <a:rPr lang="en-US" sz="1900" dirty="0">
                <a:solidFill>
                  <a:srgbClr val="525252"/>
                </a:solidFill>
              </a:rPr>
              <a:t>Repeat steps 2 and 3 using the 		        block instead of the 		        block.</a:t>
            </a:r>
          </a:p>
          <a:p>
            <a:pPr lvl="0">
              <a:lnSpc>
                <a:spcPct val="200000"/>
              </a:lnSpc>
              <a:buSzPts val="1900"/>
            </a:pPr>
            <a:r>
              <a:rPr lang="en-US" sz="1900" b="1" dirty="0">
                <a:solidFill>
                  <a:srgbClr val="525252"/>
                </a:solidFill>
              </a:rPr>
              <a:t>Step 5: </a:t>
            </a:r>
            <a:r>
              <a:rPr lang="en-US" sz="1900" dirty="0">
                <a:solidFill>
                  <a:srgbClr val="525252"/>
                </a:solidFill>
              </a:rPr>
              <a:t>Press the space key to run the program and observe Panda switching costumes.</a:t>
            </a:r>
          </a:p>
          <a:p>
            <a:pPr lvl="0">
              <a:lnSpc>
                <a:spcPct val="200000"/>
              </a:lnSpc>
              <a:buSzPts val="1900"/>
            </a:pPr>
            <a:r>
              <a:rPr lang="en-US" sz="19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r>
              <a:rPr lang="en-US" sz="1900" b="1" dirty="0">
                <a:solidFill>
                  <a:srgbClr val="525252"/>
                </a:solidFill>
              </a:rPr>
              <a:t>6</a:t>
            </a:r>
            <a:r>
              <a:rPr lang="en-US" sz="19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900" dirty="0">
                <a:solidFill>
                  <a:srgbClr val="525252"/>
                </a:solidFill>
              </a:rPr>
              <a:t>Describe the difference between the two programs.</a:t>
            </a:r>
          </a:p>
          <a:p>
            <a:pPr lvl="0">
              <a:lnSpc>
                <a:spcPct val="200000"/>
              </a:lnSpc>
              <a:buSzPts val="1900"/>
            </a:pPr>
            <a:endParaRPr lang="en-US" sz="190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200000"/>
              </a:lnSpc>
              <a:buSzPts val="1900"/>
            </a:pPr>
            <a:endParaRPr lang="en-US" sz="1900" dirty="0">
              <a:solidFill>
                <a:srgbClr val="525252"/>
              </a:solidFill>
            </a:endParaRPr>
          </a:p>
          <a:p>
            <a:pPr lvl="0">
              <a:lnSpc>
                <a:spcPct val="200000"/>
              </a:lnSpc>
              <a:buSzPts val="1900"/>
            </a:pPr>
            <a:endParaRPr lang="en-US" sz="190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200000"/>
              </a:lnSpc>
              <a:buSzPts val="1900"/>
            </a:pPr>
            <a:endParaRPr lang="en-US" sz="1900" dirty="0">
              <a:solidFill>
                <a:srgbClr val="525252"/>
              </a:solidFill>
            </a:endParaRPr>
          </a:p>
          <a:p>
            <a:pPr lvl="0">
              <a:lnSpc>
                <a:spcPct val="200000"/>
              </a:lnSpc>
              <a:buSzPts val="1900"/>
            </a:pPr>
            <a:endParaRPr sz="190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41164E37-7055-4809-89E8-40EDDC96AEE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119396" y="578462"/>
            <a:ext cx="1515043" cy="1100664"/>
          </a:xfrm>
          <a:prstGeom prst="rect">
            <a:avLst/>
          </a:prstGeom>
          <a:ln/>
        </p:spPr>
      </p:pic>
      <p:pic>
        <p:nvPicPr>
          <p:cNvPr id="5" name="image12.png">
            <a:extLst>
              <a:ext uri="{FF2B5EF4-FFF2-40B4-BE49-F238E27FC236}">
                <a16:creationId xmlns:a16="http://schemas.microsoft.com/office/drawing/2014/main" id="{34401D58-0126-4A83-979C-3811C85F3AE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935182" y="677179"/>
            <a:ext cx="1474909" cy="101939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76803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/>
          <p:nvPr/>
        </p:nvSpPr>
        <p:spPr>
          <a:xfrm>
            <a:off x="2926011" y="2921169"/>
            <a:ext cx="633997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2EBCFF"/>
                </a:solidFill>
                <a:latin typeface="Arial"/>
                <a:ea typeface="Arial"/>
                <a:cs typeface="Arial"/>
                <a:sym typeface="Arial"/>
              </a:rPr>
              <a:t>Wait</a:t>
            </a:r>
            <a:endParaRPr sz="4400" b="0" i="0" u="none" strike="noStrike" cap="none">
              <a:solidFill>
                <a:srgbClr val="2EBC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 txBox="1"/>
          <p:nvPr/>
        </p:nvSpPr>
        <p:spPr>
          <a:xfrm>
            <a:off x="1021201" y="505058"/>
            <a:ext cx="70686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2EBCFF"/>
                </a:solidFill>
                <a:latin typeface="Arial"/>
                <a:ea typeface="Arial"/>
                <a:cs typeface="Arial"/>
                <a:sym typeface="Arial"/>
              </a:rPr>
              <a:t>Programming knowledge</a:t>
            </a:r>
            <a:endParaRPr sz="2400" b="0" i="0" u="none" strike="noStrike" cap="none">
              <a:solidFill>
                <a:srgbClr val="2EB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1" name="Google Shape;261;p24"/>
          <p:cNvGraphicFramePr/>
          <p:nvPr>
            <p:extLst>
              <p:ext uri="{D42A27DB-BD31-4B8C-83A1-F6EECF244321}">
                <p14:modId xmlns:p14="http://schemas.microsoft.com/office/powerpoint/2010/main" val="2975931857"/>
              </p:ext>
            </p:extLst>
          </p:nvPr>
        </p:nvGraphicFramePr>
        <p:xfrm>
          <a:off x="1112126" y="1403997"/>
          <a:ext cx="9968600" cy="4050000"/>
        </p:xfrm>
        <a:graphic>
          <a:graphicData uri="http://schemas.openxmlformats.org/drawingml/2006/table">
            <a:tbl>
              <a:tblPr firstRow="1" firstCol="1" bandRow="1">
                <a:noFill/>
                <a:tableStyleId>{35E82566-5ABE-413F-9737-A5EA1822B2A0}</a:tableStyleId>
              </a:tblPr>
              <a:tblGrid>
                <a:gridCol w="124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1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6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Block area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B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Block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B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Function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B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Example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B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5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8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solidFill>
                          <a:srgbClr val="52525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T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8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2" name="Google Shape;262;p24"/>
          <p:cNvSpPr txBox="1"/>
          <p:nvPr/>
        </p:nvSpPr>
        <p:spPr>
          <a:xfrm>
            <a:off x="4876800" y="3293804"/>
            <a:ext cx="343145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Pause the program and wait the specified amount of time.</a:t>
            </a:r>
            <a:endParaRPr sz="1800" b="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3015" y="3403600"/>
            <a:ext cx="73215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4206" y="3324860"/>
            <a:ext cx="2175510" cy="84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25815" y="2541270"/>
            <a:ext cx="2654935" cy="2379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83;p26">
            <a:extLst>
              <a:ext uri="{FF2B5EF4-FFF2-40B4-BE49-F238E27FC236}">
                <a16:creationId xmlns:a16="http://schemas.microsoft.com/office/drawing/2014/main" id="{E596C999-A4A5-452D-9512-DFF806F03E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4051" t="23956" r="11157" b="22391"/>
          <a:stretch/>
        </p:blipFill>
        <p:spPr>
          <a:xfrm>
            <a:off x="4520418" y="1832387"/>
            <a:ext cx="3151163" cy="42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5"/>
          <p:cNvSpPr/>
          <p:nvPr/>
        </p:nvSpPr>
        <p:spPr>
          <a:xfrm>
            <a:off x="876001" y="504487"/>
            <a:ext cx="10761818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Step 1: </a:t>
            </a:r>
            <a:r>
              <a:rPr lang="en-US" sz="21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Add the		      block beneath the		     block nested inside the 	loop.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dirty="0">
                <a:solidFill>
                  <a:srgbClr val="525252"/>
                </a:solidFill>
              </a:rPr>
              <a:t>Step 2: </a:t>
            </a:r>
            <a:r>
              <a:rPr lang="en-US" sz="2100" dirty="0">
                <a:solidFill>
                  <a:srgbClr val="525252"/>
                </a:solidFill>
              </a:rPr>
              <a:t>Press the space key to run the program and observe Panda switching costumes 	slowly.</a:t>
            </a:r>
            <a:endParaRPr sz="2100" b="1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281;p26">
            <a:extLst>
              <a:ext uri="{FF2B5EF4-FFF2-40B4-BE49-F238E27FC236}">
                <a16:creationId xmlns:a16="http://schemas.microsoft.com/office/drawing/2014/main" id="{940F6D45-F9B2-4359-B5F2-3334B12B393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34758" y="468730"/>
            <a:ext cx="1920875" cy="64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82;p26">
            <a:extLst>
              <a:ext uri="{FF2B5EF4-FFF2-40B4-BE49-F238E27FC236}">
                <a16:creationId xmlns:a16="http://schemas.microsoft.com/office/drawing/2014/main" id="{05FEFA81-368C-4183-97BF-A1A918B5CC9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06709" y="499210"/>
            <a:ext cx="1244600" cy="5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/>
          <p:nvPr/>
        </p:nvSpPr>
        <p:spPr>
          <a:xfrm>
            <a:off x="4008328" y="1741118"/>
            <a:ext cx="5774500" cy="268057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Try It</a:t>
            </a:r>
            <a:endParaRPr sz="6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183" y="2104374"/>
            <a:ext cx="3521078" cy="352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696" y="275706"/>
            <a:ext cx="1283600" cy="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558" y="0"/>
            <a:ext cx="845288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/>
          <p:nvPr/>
        </p:nvSpPr>
        <p:spPr>
          <a:xfrm>
            <a:off x="831056" y="1433597"/>
            <a:ext cx="10529888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Independent Practice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Walk in Place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Font typeface="Arial"/>
              <a:buAutoNum type="arabicPeriod"/>
            </a:pPr>
            <a:r>
              <a:rPr lang="en-US" sz="24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Panda says, “I can walk in place!” and then starts moving.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Font typeface="Arial"/>
              <a:buAutoNum type="arabicPeriod"/>
            </a:pPr>
            <a:r>
              <a:rPr lang="en-US" sz="24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While moving, Panda shouts the costume number of “1” or “2”.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Font typeface="Arial"/>
              <a:buAutoNum type="arabicPeriod"/>
            </a:pPr>
            <a:r>
              <a:rPr lang="en-US" sz="2400" dirty="0">
                <a:solidFill>
                  <a:srgbClr val="525252"/>
                </a:solidFill>
              </a:rPr>
              <a:t>Add an appropriate background.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/>
          <p:nvPr/>
        </p:nvSpPr>
        <p:spPr>
          <a:xfrm>
            <a:off x="981075" y="1482641"/>
            <a:ext cx="1022985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Extension Activity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525252"/>
                </a:solidFill>
              </a:rPr>
              <a:t>Walk in Place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After the Panda walks in place a number of times, say “I can stand still.”, and then take two steps before stopping completely.</a:t>
            </a:r>
          </a:p>
          <a:p>
            <a:pPr marL="342900" marR="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25252"/>
                </a:solidFill>
              </a:rPr>
              <a:t>Add transformation effects while Panda is walking.</a:t>
            </a:r>
          </a:p>
          <a:p>
            <a:pPr marL="342900" marR="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Change the event that triggers Panda to walk.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/>
          <p:nvPr/>
        </p:nvSpPr>
        <p:spPr>
          <a:xfrm>
            <a:off x="4008328" y="1741118"/>
            <a:ext cx="5774500" cy="268057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6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183" y="2104374"/>
            <a:ext cx="3521078" cy="352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696" y="275706"/>
            <a:ext cx="1283600" cy="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/>
          <p:nvPr/>
        </p:nvSpPr>
        <p:spPr>
          <a:xfrm>
            <a:off x="822292" y="570188"/>
            <a:ext cx="179029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3600" b="1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9" name="Google Shape;99;p3"/>
          <p:cNvGraphicFramePr/>
          <p:nvPr/>
        </p:nvGraphicFramePr>
        <p:xfrm>
          <a:off x="1056000" y="1413304"/>
          <a:ext cx="10080000" cy="4055000"/>
        </p:xfrm>
        <a:graphic>
          <a:graphicData uri="http://schemas.openxmlformats.org/drawingml/2006/table">
            <a:tbl>
              <a:tblPr firstRow="1" firstCol="1" bandRow="1">
                <a:noFill/>
                <a:tableStyleId>{35E82566-5ABE-413F-9737-A5EA1822B2A0}</a:tableStyleId>
              </a:tblPr>
              <a:tblGrid>
                <a:gridCol w="50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Example program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B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Program effect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B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52525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850" y="2487025"/>
            <a:ext cx="4861485" cy="27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4632" y="2487025"/>
            <a:ext cx="3646070" cy="2731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/>
          <p:nvPr/>
        </p:nvSpPr>
        <p:spPr>
          <a:xfrm>
            <a:off x="1305232" y="951467"/>
            <a:ext cx="9955162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1. Which of the following blocks is not in the control block area?</a:t>
            </a:r>
            <a:endParaRPr sz="2800" b="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34"/>
          <p:cNvGrpSpPr/>
          <p:nvPr/>
        </p:nvGrpSpPr>
        <p:grpSpPr>
          <a:xfrm>
            <a:off x="1722865" y="2709469"/>
            <a:ext cx="5906659" cy="2043533"/>
            <a:chOff x="3169858" y="2579753"/>
            <a:chExt cx="4127763" cy="2043533"/>
          </a:xfrm>
        </p:grpSpPr>
        <p:sp>
          <p:nvSpPr>
            <p:cNvPr id="339" name="Google Shape;339;p34"/>
            <p:cNvSpPr/>
            <p:nvPr/>
          </p:nvSpPr>
          <p:spPr>
            <a:xfrm>
              <a:off x="3169858" y="2579753"/>
              <a:ext cx="123442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A.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5648718" y="2579754"/>
              <a:ext cx="123442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B.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3169858" y="3884622"/>
              <a:ext cx="123442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C. </a:t>
              </a:r>
              <a:endParaRPr sz="2800" b="1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5669460" y="3884620"/>
              <a:ext cx="1628161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D.  </a:t>
              </a:r>
              <a:endParaRPr sz="2800" b="1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3" name="Google Shape;34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8200" y="3971290"/>
            <a:ext cx="2917190" cy="83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4709" y="2484120"/>
            <a:ext cx="1768475" cy="122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4519" y="2773680"/>
            <a:ext cx="2025015" cy="725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24709" y="3858895"/>
            <a:ext cx="1783080" cy="1284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/>
          <p:nvPr/>
        </p:nvSpPr>
        <p:spPr>
          <a:xfrm>
            <a:off x="1305232" y="1307208"/>
            <a:ext cx="995516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2. Which block area does 		    belong to?</a:t>
            </a:r>
            <a:endParaRPr sz="2400" b="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3" name="Google Shape;353;p35"/>
          <p:cNvGrpSpPr/>
          <p:nvPr/>
        </p:nvGrpSpPr>
        <p:grpSpPr>
          <a:xfrm>
            <a:off x="1722865" y="2709470"/>
            <a:ext cx="5878084" cy="2043532"/>
            <a:chOff x="3169858" y="2579754"/>
            <a:chExt cx="4107794" cy="2043532"/>
          </a:xfrm>
        </p:grpSpPr>
        <p:sp>
          <p:nvSpPr>
            <p:cNvPr id="354" name="Google Shape;354;p35"/>
            <p:cNvSpPr/>
            <p:nvPr/>
          </p:nvSpPr>
          <p:spPr>
            <a:xfrm>
              <a:off x="3169858" y="2617680"/>
              <a:ext cx="1475735" cy="662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A.  </a:t>
              </a:r>
              <a:endParaRPr sz="2800" b="1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5648718" y="2579754"/>
              <a:ext cx="1628934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B.   </a:t>
              </a:r>
              <a:endParaRPr sz="2800" b="1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3169858" y="3884622"/>
              <a:ext cx="1413895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C.   </a:t>
              </a:r>
              <a:endParaRPr sz="2800" b="1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5669460" y="3922548"/>
              <a:ext cx="1502900" cy="662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D.    </a:t>
              </a:r>
              <a:endParaRPr sz="2800" b="1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8" name="Google Shape;35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8855" y="2680335"/>
            <a:ext cx="833755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2645" y="2680335"/>
            <a:ext cx="798830" cy="72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03780" y="401447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57570" y="4014470"/>
            <a:ext cx="728980" cy="7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28506" y="1354893"/>
            <a:ext cx="1557020" cy="730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6"/>
          <p:cNvSpPr/>
          <p:nvPr/>
        </p:nvSpPr>
        <p:spPr>
          <a:xfrm>
            <a:off x="1305232" y="684165"/>
            <a:ext cx="9955162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3. Which of the following codes can make the sprite say “I’m fine!” for 3 times?</a:t>
            </a:r>
            <a:endParaRPr sz="2800" b="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36"/>
          <p:cNvGrpSpPr/>
          <p:nvPr/>
        </p:nvGrpSpPr>
        <p:grpSpPr>
          <a:xfrm>
            <a:off x="1722865" y="2743677"/>
            <a:ext cx="5906659" cy="1975117"/>
            <a:chOff x="3169858" y="2613961"/>
            <a:chExt cx="4127763" cy="1975117"/>
          </a:xfrm>
        </p:grpSpPr>
        <p:sp>
          <p:nvSpPr>
            <p:cNvPr id="370" name="Google Shape;370;p36"/>
            <p:cNvSpPr/>
            <p:nvPr/>
          </p:nvSpPr>
          <p:spPr>
            <a:xfrm>
              <a:off x="3169858" y="2613961"/>
              <a:ext cx="1234429" cy="670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A.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5648718" y="2613962"/>
              <a:ext cx="1234429" cy="670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B.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3169858" y="3918830"/>
              <a:ext cx="1234429" cy="670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C. </a:t>
              </a:r>
              <a:endParaRPr sz="2800" b="1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5669460" y="3918828"/>
              <a:ext cx="1628161" cy="670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D.  </a:t>
              </a:r>
              <a:endParaRPr sz="2800" b="1" i="0" u="none" strike="noStrike" cap="non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4" name="Google Shape;37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0595" y="2457450"/>
            <a:ext cx="2533015" cy="140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1040" y="2518410"/>
            <a:ext cx="2805430" cy="110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0595" y="4048760"/>
            <a:ext cx="2368550" cy="2112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81040" y="4048760"/>
            <a:ext cx="2921000" cy="18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/>
          <p:nvPr/>
        </p:nvSpPr>
        <p:spPr>
          <a:xfrm>
            <a:off x="4008328" y="1741118"/>
            <a:ext cx="5774500" cy="268057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6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183" y="2104374"/>
            <a:ext cx="3521078" cy="352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696" y="275706"/>
            <a:ext cx="1283600" cy="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p4"/>
          <p:cNvGraphicFramePr/>
          <p:nvPr/>
        </p:nvGraphicFramePr>
        <p:xfrm>
          <a:off x="1056000" y="1413304"/>
          <a:ext cx="10080000" cy="4055000"/>
        </p:xfrm>
        <a:graphic>
          <a:graphicData uri="http://schemas.openxmlformats.org/drawingml/2006/table">
            <a:tbl>
              <a:tblPr firstRow="1" firstCol="1" bandRow="1">
                <a:noFill/>
                <a:tableStyleId>{35E82566-5ABE-413F-9737-A5EA1822B2A0}</a:tableStyleId>
              </a:tblPr>
              <a:tblGrid>
                <a:gridCol w="50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Example program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B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Program effect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B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52525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BC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8" name="Google Shape;108;p4"/>
          <p:cNvSpPr/>
          <p:nvPr/>
        </p:nvSpPr>
        <p:spPr>
          <a:xfrm>
            <a:off x="885321" y="570188"/>
            <a:ext cx="21706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 Review</a:t>
            </a:r>
            <a:endParaRPr sz="3600" b="1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0011" y="2420759"/>
            <a:ext cx="4036416" cy="302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6000" y="2598225"/>
            <a:ext cx="4408633" cy="25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/>
        </p:nvSpPr>
        <p:spPr>
          <a:xfrm>
            <a:off x="4268404" y="2459505"/>
            <a:ext cx="6339978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2EBC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6000" b="1" i="0" u="none" strike="noStrike" cap="none">
                <a:solidFill>
                  <a:srgbClr val="2EBCFF"/>
                </a:solidFill>
                <a:latin typeface="Arial"/>
                <a:ea typeface="Arial"/>
                <a:cs typeface="Arial"/>
                <a:sym typeface="Arial"/>
              </a:rPr>
              <a:t>Flipbook animation</a:t>
            </a:r>
            <a:endParaRPr sz="4400" b="0" i="0" u="none" strike="noStrike" cap="none">
              <a:solidFill>
                <a:srgbClr val="2EB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3576" y="1807882"/>
            <a:ext cx="2560389" cy="3242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1F5CCE-15A2-456C-B359-90303DC2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" y="318541"/>
            <a:ext cx="12073930" cy="62209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/>
        </p:nvSpPr>
        <p:spPr>
          <a:xfrm>
            <a:off x="2805365" y="2921190"/>
            <a:ext cx="633997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2EBCFF"/>
                </a:solidFill>
                <a:latin typeface="Microsoft YaHei"/>
                <a:ea typeface="Microsoft YaHei"/>
                <a:sym typeface="Microsoft YaHei"/>
              </a:rPr>
              <a:t>2D Animation</a:t>
            </a:r>
            <a:endParaRPr sz="4400" b="0" i="0" u="none" strike="noStrike" cap="none" dirty="0">
              <a:solidFill>
                <a:srgbClr val="2EBC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147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eel, clock&#10;&#10;Description automatically generated">
            <a:extLst>
              <a:ext uri="{FF2B5EF4-FFF2-40B4-BE49-F238E27FC236}">
                <a16:creationId xmlns:a16="http://schemas.microsoft.com/office/drawing/2014/main" id="{E5039170-9E5B-4EDC-BA08-19C06E357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5" y="1381125"/>
            <a:ext cx="54292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74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/>
          <p:nvPr/>
        </p:nvSpPr>
        <p:spPr>
          <a:xfrm>
            <a:off x="876000" y="311168"/>
            <a:ext cx="104400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Step 1: </a:t>
            </a:r>
            <a:r>
              <a:rPr lang="en-US" sz="240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Open the </a:t>
            </a:r>
            <a:r>
              <a:rPr lang="en-US" sz="2400" i="0" u="none" strike="noStrike" cap="none" dirty="0" err="1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mBlock</a:t>
            </a:r>
            <a:r>
              <a:rPr lang="en-US" sz="240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 software. Create a new file and click the </a:t>
            </a:r>
            <a:r>
              <a:rPr lang="en-US" sz="2400" b="1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Sprites</a:t>
            </a:r>
            <a:r>
              <a:rPr lang="en-US" sz="2400" i="0" u="none" strike="noStrike" cap="none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 tab in the Stage Area to ensure tha</a:t>
            </a:r>
            <a:r>
              <a:rPr lang="en-US" sz="2400" dirty="0">
                <a:solidFill>
                  <a:srgbClr val="525252"/>
                </a:solidFill>
              </a:rPr>
              <a:t>t the Panda sprite is selected. Click the </a:t>
            </a:r>
            <a:r>
              <a:rPr lang="en-US" sz="2400" b="1" dirty="0">
                <a:solidFill>
                  <a:srgbClr val="525252"/>
                </a:solidFill>
              </a:rPr>
              <a:t>		</a:t>
            </a:r>
            <a:r>
              <a:rPr lang="en-US" sz="2400" dirty="0">
                <a:solidFill>
                  <a:srgbClr val="525252"/>
                </a:solidFill>
              </a:rPr>
              <a:t> button in the Stage Area to enter the Costumes interface.</a:t>
            </a:r>
            <a:endParaRPr sz="240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2295" y="2336800"/>
            <a:ext cx="4382135" cy="3322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7"/>
          <p:cNvSpPr/>
          <p:nvPr/>
        </p:nvSpPr>
        <p:spPr>
          <a:xfrm>
            <a:off x="4819650" y="4882515"/>
            <a:ext cx="1224280" cy="38036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85430" y="2796540"/>
            <a:ext cx="1208405" cy="22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/>
          <p:nvPr/>
        </p:nvSpPr>
        <p:spPr>
          <a:xfrm>
            <a:off x="7234555" y="2336800"/>
            <a:ext cx="2468245" cy="3105785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7"/>
          <p:cNvCxnSpPr>
            <a:stCxn id="131" idx="3"/>
          </p:cNvCxnSpPr>
          <p:nvPr/>
        </p:nvCxnSpPr>
        <p:spPr>
          <a:xfrm rot="10800000" flipH="1">
            <a:off x="6043930" y="4192497"/>
            <a:ext cx="1053600" cy="880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8" name="image1.png">
            <a:extLst>
              <a:ext uri="{FF2B5EF4-FFF2-40B4-BE49-F238E27FC236}">
                <a16:creationId xmlns:a16="http://schemas.microsoft.com/office/drawing/2014/main" id="{F4CEA59F-6C2C-4B6A-B949-4B92B660163C}"/>
              </a:ext>
            </a:extLst>
          </p:cNvPr>
          <p:cNvPicPr/>
          <p:nvPr/>
        </p:nvPicPr>
        <p:blipFill>
          <a:blip r:embed="rId5"/>
          <a:srcRect t="26190"/>
          <a:stretch>
            <a:fillRect/>
          </a:stretch>
        </p:blipFill>
        <p:spPr>
          <a:xfrm>
            <a:off x="918204" y="1551036"/>
            <a:ext cx="1839065" cy="467303"/>
          </a:xfrm>
          <a:prstGeom prst="rect">
            <a:avLst/>
          </a:prstGeom>
          <a:ln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486</Words>
  <Application>Microsoft Office PowerPoint</Application>
  <PresentationFormat>宽屏</PresentationFormat>
  <Paragraphs>127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6" baseType="lpstr">
      <vt:lpstr>Microsoft YaHei</vt:lpstr>
      <vt:lpstr>Arial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Makeblock</dc:creator>
  <cp:lastModifiedBy>Administrator</cp:lastModifiedBy>
  <cp:revision>9</cp:revision>
  <dcterms:created xsi:type="dcterms:W3CDTF">2019-08-16T02:42:37Z</dcterms:created>
  <dcterms:modified xsi:type="dcterms:W3CDTF">2020-04-02T06:39:00Z</dcterms:modified>
</cp:coreProperties>
</file>